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sldIdLst>
    <p:sldId id="256" r:id="rId2"/>
    <p:sldId id="258" r:id="rId3"/>
    <p:sldId id="257" r:id="rId4"/>
    <p:sldId id="259" r:id="rId5"/>
    <p:sldId id="260" r:id="rId6"/>
    <p:sldId id="262"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41" autoAdjust="0"/>
  </p:normalViewPr>
  <p:slideViewPr>
    <p:cSldViewPr snapToGrid="0">
      <p:cViewPr varScale="1">
        <p:scale>
          <a:sx n="78" d="100"/>
          <a:sy n="78" d="100"/>
        </p:scale>
        <p:origin x="878" y="6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9" d="100"/>
        <a:sy n="6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1068391785"/>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1366376987"/>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3989462971"/>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6F39C81-E8C7-4274-9295-838846CD8450}" type="slidenum">
              <a:rPr lang="en-IN" smtClean="0"/>
              <a:t>‹#›</a:t>
            </a:fld>
            <a:endParaRPr lang="en-IN"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67629613"/>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3768644380"/>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1970831518"/>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3125733035"/>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3102001701"/>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542156261"/>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3880741972"/>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2496245759"/>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3218478788"/>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1320951737"/>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617251509"/>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3535311261"/>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3460097939"/>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31D39DE-3D19-4636-9885-223DAB9DB278}" type="datetimeFigureOut">
              <a:rPr lang="en-IN" smtClean="0"/>
              <a:t>14-06-2024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26F39C81-E8C7-4274-9295-838846CD8450}" type="slidenum">
              <a:rPr lang="en-IN" smtClean="0"/>
              <a:t>‹#›</a:t>
            </a:fld>
            <a:endParaRPr lang="en-IN" dirty="0"/>
          </a:p>
        </p:txBody>
      </p:sp>
    </p:spTree>
    <p:extLst>
      <p:ext uri="{BB962C8B-B14F-4D97-AF65-F5344CB8AC3E}">
        <p14:creationId xmlns:p14="http://schemas.microsoft.com/office/powerpoint/2010/main" val="664104686"/>
      </p:ext>
    </p:extLst>
  </p:cSld>
  <p:clrMapOvr>
    <a:masterClrMapping/>
  </p:clrMapOvr>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8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F31D39DE-3D19-4636-9885-223DAB9DB278}" type="datetimeFigureOut">
              <a:rPr lang="en-IN" smtClean="0"/>
              <a:t>14-06-2024</a:t>
            </a:fld>
            <a:endParaRPr lang="en-IN"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26F39C81-E8C7-4274-9295-838846CD8450}" type="slidenum">
              <a:rPr lang="en-IN" smtClean="0"/>
              <a:t>‹#›</a:t>
            </a:fld>
            <a:endParaRPr lang="en-IN" dirty="0"/>
          </a:p>
        </p:txBody>
      </p:sp>
    </p:spTree>
    <p:extLst>
      <p:ext uri="{BB962C8B-B14F-4D97-AF65-F5344CB8AC3E}">
        <p14:creationId xmlns:p14="http://schemas.microsoft.com/office/powerpoint/2010/main" val="61990154"/>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Lst>
  <mc:AlternateContent xmlns:mc="http://schemas.openxmlformats.org/markup-compatibility/2006" xmlns:p14="http://schemas.microsoft.com/office/powerpoint/2010/main">
    <mc:Choice Requires="p14">
      <p:transition spd="slow" p14:dur="2000" advTm="13600"/>
    </mc:Choice>
    <mc:Fallback xmlns="">
      <p:transition spd="slow" advTm="13600"/>
    </mc:Fallback>
  </mc:AlternateConten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1D8A5-1AF6-519E-AE1C-401FA38D54BB}"/>
              </a:ext>
            </a:extLst>
          </p:cNvPr>
          <p:cNvSpPr>
            <a:spLocks noGrp="1"/>
          </p:cNvSpPr>
          <p:nvPr>
            <p:ph type="ctrTitle"/>
          </p:nvPr>
        </p:nvSpPr>
        <p:spPr>
          <a:xfrm>
            <a:off x="1751012" y="1986116"/>
            <a:ext cx="8818665" cy="1563329"/>
          </a:xfrm>
        </p:spPr>
        <p:txBody>
          <a:bodyPr>
            <a:normAutofit/>
          </a:bodyPr>
          <a:lstStyle/>
          <a:p>
            <a:r>
              <a:rPr lang="en-US" sz="5000" b="1" dirty="0">
                <a:latin typeface="Calibri" panose="020F0502020204030204" pitchFamily="34" charset="0"/>
                <a:ea typeface="Calibri" panose="020F0502020204030204" pitchFamily="34" charset="0"/>
                <a:cs typeface="Calibri" panose="020F0502020204030204" pitchFamily="34" charset="0"/>
              </a:rPr>
              <a:t>Serializable isolation level</a:t>
            </a:r>
            <a:br>
              <a:rPr lang="en-US" sz="5000" b="1" dirty="0">
                <a:latin typeface="Calibri" panose="020F0502020204030204" pitchFamily="34" charset="0"/>
                <a:ea typeface="Calibri" panose="020F0502020204030204" pitchFamily="34" charset="0"/>
                <a:cs typeface="Calibri" panose="020F0502020204030204" pitchFamily="34" charset="0"/>
              </a:rPr>
            </a:br>
            <a:r>
              <a:rPr lang="en-US" sz="5000" b="1" dirty="0">
                <a:latin typeface="Calibri" panose="020F0502020204030204" pitchFamily="34" charset="0"/>
                <a:ea typeface="Calibri" panose="020F0502020204030204" pitchFamily="34" charset="0"/>
                <a:cs typeface="Calibri" panose="020F0502020204030204" pitchFamily="34" charset="0"/>
              </a:rPr>
              <a:t>in </a:t>
            </a:r>
            <a:r>
              <a:rPr lang="en-US" sz="5000" b="1" dirty="0" err="1">
                <a:latin typeface="Calibri" panose="020F0502020204030204" pitchFamily="34" charset="0"/>
                <a:ea typeface="Calibri" panose="020F0502020204030204" pitchFamily="34" charset="0"/>
                <a:cs typeface="Calibri" panose="020F0502020204030204" pitchFamily="34" charset="0"/>
              </a:rPr>
              <a:t>sql</a:t>
            </a:r>
            <a:endParaRPr lang="en-IN" sz="5000" b="1" dirty="0">
              <a:latin typeface="Calibri" panose="020F0502020204030204" pitchFamily="34" charset="0"/>
              <a:ea typeface="Calibri" panose="020F0502020204030204" pitchFamily="34" charset="0"/>
              <a:cs typeface="Calibri" panose="020F0502020204030204" pitchFamily="34" charset="0"/>
            </a:endParaRPr>
          </a:p>
        </p:txBody>
      </p:sp>
      <p:pic>
        <p:nvPicPr>
          <p:cNvPr id="3" name="Audio 2">
            <a:hlinkClick r:id="" action="ppaction://media"/>
            <a:extLst>
              <a:ext uri="{FF2B5EF4-FFF2-40B4-BE49-F238E27FC236}">
                <a16:creationId xmlns:a16="http://schemas.microsoft.com/office/drawing/2014/main" id="{55DD9DE2-FE69-0843-3D3E-E521A7858AB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246883917"/>
      </p:ext>
    </p:extLst>
  </p:cSld>
  <p:clrMapOvr>
    <a:masterClrMapping/>
  </p:clrMapOvr>
  <mc:AlternateContent xmlns:mc="http://schemas.openxmlformats.org/markup-compatibility/2006">
    <mc:Choice xmlns:p14="http://schemas.microsoft.com/office/powerpoint/2010/main" Requires="p14">
      <p:transition spd="slow" p14:dur="2000" advTm="5241"/>
    </mc:Choice>
    <mc:Fallback>
      <p:transition spd="slow" advTm="52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087417-F4E3-19E2-A487-CEF253B46C1A}"/>
              </a:ext>
            </a:extLst>
          </p:cNvPr>
          <p:cNvSpPr>
            <a:spLocks noGrp="1"/>
          </p:cNvSpPr>
          <p:nvPr>
            <p:ph sz="quarter" idx="13"/>
          </p:nvPr>
        </p:nvSpPr>
        <p:spPr>
          <a:xfrm>
            <a:off x="668593" y="2153264"/>
            <a:ext cx="10609007" cy="3637935"/>
          </a:xfrm>
        </p:spPr>
        <p:txBody>
          <a:bodyPr/>
          <a:lstStyle/>
          <a:p>
            <a:pPr marL="0" indent="0" algn="just">
              <a:buNone/>
            </a:pPr>
            <a:r>
              <a:rPr lang="en-US" sz="2500" cap="none" dirty="0">
                <a:latin typeface="Calibri" panose="020F0502020204030204" pitchFamily="34" charset="0"/>
                <a:ea typeface="Calibri" panose="020F0502020204030204" pitchFamily="34" charset="0"/>
                <a:cs typeface="Calibri" panose="020F0502020204030204" pitchFamily="34" charset="0"/>
              </a:rPr>
              <a:t>It is the highest level of transaction isolation, providing the strictest guarantees for data consistency and integrity. When transactions operate under serializable isolation, they execute as if they were processed one after another, without any interference or concurrency effects from other transactions occurring concurrently.</a:t>
            </a:r>
          </a:p>
          <a:p>
            <a:pPr marL="0" indent="0">
              <a:buNone/>
            </a:pPr>
            <a:endParaRPr lang="en-IN" dirty="0"/>
          </a:p>
        </p:txBody>
      </p:sp>
      <p:sp>
        <p:nvSpPr>
          <p:cNvPr id="5" name="TextBox 4">
            <a:extLst>
              <a:ext uri="{FF2B5EF4-FFF2-40B4-BE49-F238E27FC236}">
                <a16:creationId xmlns:a16="http://schemas.microsoft.com/office/drawing/2014/main" id="{8DC8EFA5-4BB2-72B3-7B74-648559D5F931}"/>
              </a:ext>
            </a:extLst>
          </p:cNvPr>
          <p:cNvSpPr txBox="1"/>
          <p:nvPr/>
        </p:nvSpPr>
        <p:spPr>
          <a:xfrm>
            <a:off x="6096000" y="904568"/>
            <a:ext cx="3244645" cy="630942"/>
          </a:xfrm>
          <a:prstGeom prst="rect">
            <a:avLst/>
          </a:prstGeom>
          <a:noFill/>
        </p:spPr>
        <p:txBody>
          <a:bodyPr wrap="square" rtlCol="0">
            <a:spAutoFit/>
          </a:bodyPr>
          <a:lstStyle/>
          <a:p>
            <a:r>
              <a:rPr lang="en-US" sz="3500" b="1" dirty="0">
                <a:latin typeface="Calibri" panose="020F0502020204030204" pitchFamily="34" charset="0"/>
                <a:ea typeface="Calibri" panose="020F0502020204030204" pitchFamily="34" charset="0"/>
                <a:cs typeface="Calibri" panose="020F0502020204030204" pitchFamily="34" charset="0"/>
              </a:rPr>
              <a:t>What Is It ???</a:t>
            </a:r>
            <a:endParaRPr lang="en-IN" sz="3500" b="1" dirty="0">
              <a:latin typeface="Calibri" panose="020F0502020204030204" pitchFamily="34" charset="0"/>
              <a:ea typeface="Calibri" panose="020F0502020204030204" pitchFamily="34" charset="0"/>
              <a:cs typeface="Calibri" panose="020F0502020204030204" pitchFamily="34" charset="0"/>
            </a:endParaRPr>
          </a:p>
        </p:txBody>
      </p:sp>
      <p:pic>
        <p:nvPicPr>
          <p:cNvPr id="2" name="Audio 1">
            <a:hlinkClick r:id="" action="ppaction://media"/>
            <a:extLst>
              <a:ext uri="{FF2B5EF4-FFF2-40B4-BE49-F238E27FC236}">
                <a16:creationId xmlns:a16="http://schemas.microsoft.com/office/drawing/2014/main" id="{D70EA1DF-AC24-4CBE-56C0-90D9FC3E214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787502646"/>
      </p:ext>
    </p:extLst>
  </p:cSld>
  <p:clrMapOvr>
    <a:masterClrMapping/>
  </p:clrMapOvr>
  <mc:AlternateContent xmlns:mc="http://schemas.openxmlformats.org/markup-compatibility/2006">
    <mc:Choice xmlns:p14="http://schemas.microsoft.com/office/powerpoint/2010/main" Requires="p14">
      <p:transition spd="slow" p14:dur="2000" advTm="16491"/>
    </mc:Choice>
    <mc:Fallback>
      <p:transition spd="slow" advTm="16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D60FC-BA27-4372-D8B4-7CB82FDE4BE4}"/>
              </a:ext>
            </a:extLst>
          </p:cNvPr>
          <p:cNvSpPr>
            <a:spLocks noGrp="1"/>
          </p:cNvSpPr>
          <p:nvPr>
            <p:ph type="title"/>
          </p:nvPr>
        </p:nvSpPr>
        <p:spPr>
          <a:xfrm>
            <a:off x="1002266" y="618518"/>
            <a:ext cx="10363824" cy="974308"/>
          </a:xfrm>
        </p:spPr>
        <p:txBody>
          <a:bodyPr>
            <a:normAutofit/>
          </a:bodyPr>
          <a:lstStyle/>
          <a:p>
            <a:r>
              <a:rPr lang="en-IN" sz="4500" b="1" dirty="0">
                <a:latin typeface="Calibri" panose="020F0502020204030204" pitchFamily="34" charset="0"/>
                <a:ea typeface="Calibri" panose="020F0502020204030204" pitchFamily="34" charset="0"/>
                <a:cs typeface="Calibri" panose="020F0502020204030204" pitchFamily="34" charset="0"/>
              </a:rPr>
              <a:t>Significance</a:t>
            </a:r>
          </a:p>
        </p:txBody>
      </p:sp>
      <p:sp>
        <p:nvSpPr>
          <p:cNvPr id="3" name="Content Placeholder 2">
            <a:extLst>
              <a:ext uri="{FF2B5EF4-FFF2-40B4-BE49-F238E27FC236}">
                <a16:creationId xmlns:a16="http://schemas.microsoft.com/office/drawing/2014/main" id="{8674CD52-FA29-2764-A1E7-2058587256F1}"/>
              </a:ext>
            </a:extLst>
          </p:cNvPr>
          <p:cNvSpPr>
            <a:spLocks noGrp="1"/>
          </p:cNvSpPr>
          <p:nvPr>
            <p:ph sz="quarter" idx="13"/>
          </p:nvPr>
        </p:nvSpPr>
        <p:spPr>
          <a:xfrm>
            <a:off x="913776" y="1720646"/>
            <a:ext cx="10363824" cy="4070554"/>
          </a:xfrm>
        </p:spPr>
        <p:txBody>
          <a:bodyPr>
            <a:normAutofit/>
          </a:bodyPr>
          <a:lstStyle/>
          <a:p>
            <a:r>
              <a:rPr lang="en-IN" sz="2500" dirty="0">
                <a:latin typeface="Calibri" panose="020F0502020204030204" pitchFamily="34" charset="0"/>
                <a:ea typeface="Calibri" panose="020F0502020204030204" pitchFamily="34" charset="0"/>
                <a:cs typeface="Calibri" panose="020F0502020204030204" pitchFamily="34" charset="0"/>
              </a:rPr>
              <a:t>Ensuring Data Integrity</a:t>
            </a:r>
          </a:p>
          <a:p>
            <a:r>
              <a:rPr lang="en-IN" sz="2500" dirty="0">
                <a:latin typeface="Calibri" panose="020F0502020204030204" pitchFamily="34" charset="0"/>
                <a:ea typeface="Calibri" panose="020F0502020204030204" pitchFamily="34" charset="0"/>
                <a:cs typeface="Calibri" panose="020F0502020204030204" pitchFamily="34" charset="0"/>
              </a:rPr>
              <a:t>Maintaining Consistency</a:t>
            </a:r>
          </a:p>
          <a:p>
            <a:r>
              <a:rPr lang="en-IN" sz="2500" dirty="0">
                <a:latin typeface="Calibri" panose="020F0502020204030204" pitchFamily="34" charset="0"/>
                <a:ea typeface="Calibri" panose="020F0502020204030204" pitchFamily="34" charset="0"/>
                <a:cs typeface="Calibri" panose="020F0502020204030204" pitchFamily="34" charset="0"/>
              </a:rPr>
              <a:t>Application Assurance</a:t>
            </a:r>
          </a:p>
          <a:p>
            <a:r>
              <a:rPr lang="en-IN" sz="2500" dirty="0">
                <a:latin typeface="Calibri" panose="020F0502020204030204" pitchFamily="34" charset="0"/>
                <a:ea typeface="Calibri" panose="020F0502020204030204" pitchFamily="34" charset="0"/>
                <a:cs typeface="Calibri" panose="020F0502020204030204" pitchFamily="34" charset="0"/>
              </a:rPr>
              <a:t>Consistency in Complex Transactions</a:t>
            </a:r>
          </a:p>
        </p:txBody>
      </p:sp>
      <p:pic>
        <p:nvPicPr>
          <p:cNvPr id="4" name="Audio 3">
            <a:hlinkClick r:id="" action="ppaction://media"/>
            <a:extLst>
              <a:ext uri="{FF2B5EF4-FFF2-40B4-BE49-F238E27FC236}">
                <a16:creationId xmlns:a16="http://schemas.microsoft.com/office/drawing/2014/main" id="{ADA19DFE-64BC-AFA8-6456-7D6FA2E80AA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014608135"/>
      </p:ext>
    </p:extLst>
  </p:cSld>
  <p:clrMapOvr>
    <a:masterClrMapping/>
  </p:clrMapOvr>
  <mc:AlternateContent xmlns:mc="http://schemas.openxmlformats.org/markup-compatibility/2006">
    <mc:Choice xmlns:p14="http://schemas.microsoft.com/office/powerpoint/2010/main" Requires="p14">
      <p:transition spd="slow" p14:dur="2000" advTm="10897"/>
    </mc:Choice>
    <mc:Fallback>
      <p:transition spd="slow" advTm="10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84D44-7E78-6FD3-B944-B7B573AE0496}"/>
              </a:ext>
            </a:extLst>
          </p:cNvPr>
          <p:cNvSpPr>
            <a:spLocks noGrp="1"/>
          </p:cNvSpPr>
          <p:nvPr>
            <p:ph type="title"/>
          </p:nvPr>
        </p:nvSpPr>
        <p:spPr>
          <a:xfrm>
            <a:off x="913776" y="618518"/>
            <a:ext cx="6135954" cy="875985"/>
          </a:xfrm>
        </p:spPr>
        <p:txBody>
          <a:bodyPr>
            <a:normAutofit/>
          </a:bodyPr>
          <a:lstStyle/>
          <a:p>
            <a:pPr algn="r"/>
            <a:r>
              <a:rPr lang="en-US" sz="4500" b="1" dirty="0">
                <a:latin typeface="Calibri" panose="020F0502020204030204" pitchFamily="34" charset="0"/>
                <a:ea typeface="Calibri" panose="020F0502020204030204" pitchFamily="34" charset="0"/>
                <a:cs typeface="Calibri" panose="020F0502020204030204" pitchFamily="34" charset="0"/>
              </a:rPr>
              <a:t>example</a:t>
            </a:r>
            <a:endParaRPr lang="en-IN" sz="4500" b="1"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30FA33F9-E32F-0B3B-56B6-1A74BEE1D88C}"/>
              </a:ext>
            </a:extLst>
          </p:cNvPr>
          <p:cNvSpPr>
            <a:spLocks noGrp="1"/>
          </p:cNvSpPr>
          <p:nvPr>
            <p:ph sz="quarter" idx="13"/>
          </p:nvPr>
        </p:nvSpPr>
        <p:spPr>
          <a:xfrm>
            <a:off x="1091380" y="1494502"/>
            <a:ext cx="7197214" cy="698091"/>
          </a:xfrm>
        </p:spPr>
        <p:txBody>
          <a:bodyPr>
            <a:normAutofit/>
          </a:bodyPr>
          <a:lstStyle/>
          <a:p>
            <a:pPr marL="0" indent="0">
              <a:buNone/>
            </a:pPr>
            <a:r>
              <a:rPr lang="en-US" sz="2500" cap="none" dirty="0">
                <a:latin typeface="Calibri" panose="020F0502020204030204" pitchFamily="34" charset="0"/>
                <a:ea typeface="Calibri" panose="020F0502020204030204" pitchFamily="34" charset="0"/>
                <a:cs typeface="Calibri" panose="020F0502020204030204" pitchFamily="34" charset="0"/>
              </a:rPr>
              <a:t> </a:t>
            </a:r>
            <a:r>
              <a:rPr lang="en-US" sz="3000" cap="none" dirty="0">
                <a:latin typeface="Calibri" panose="020F0502020204030204" pitchFamily="34" charset="0"/>
                <a:ea typeface="Calibri" panose="020F0502020204030204" pitchFamily="34" charset="0"/>
                <a:cs typeface="Calibri" panose="020F0502020204030204" pitchFamily="34" charset="0"/>
              </a:rPr>
              <a:t>Transactions Of The Account</a:t>
            </a:r>
            <a:r>
              <a:rPr lang="en-US" sz="2500" dirty="0">
                <a:latin typeface="Calibri" panose="020F0502020204030204" pitchFamily="34" charset="0"/>
                <a:ea typeface="Calibri" panose="020F0502020204030204" pitchFamily="34" charset="0"/>
                <a:cs typeface="Calibri" panose="020F0502020204030204" pitchFamily="34" charset="0"/>
              </a:rPr>
              <a:t>:</a:t>
            </a:r>
          </a:p>
          <a:p>
            <a:pPr marL="0" indent="0">
              <a:buNone/>
            </a:pPr>
            <a:endParaRPr lang="en-IN" sz="2500" dirty="0">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F8F56B1A-7C6A-328B-4B43-6279E7262C27}"/>
              </a:ext>
            </a:extLst>
          </p:cNvPr>
          <p:cNvSpPr txBox="1"/>
          <p:nvPr/>
        </p:nvSpPr>
        <p:spPr>
          <a:xfrm>
            <a:off x="1091380" y="1956620"/>
            <a:ext cx="8308260" cy="2492990"/>
          </a:xfrm>
          <a:prstGeom prst="rect">
            <a:avLst/>
          </a:prstGeom>
          <a:noFill/>
        </p:spPr>
        <p:txBody>
          <a:bodyPr wrap="square" rtlCol="0">
            <a:spAutoFit/>
          </a:bodyPr>
          <a:lstStyle/>
          <a:p>
            <a:endParaRPr lang="en-US" dirty="0"/>
          </a:p>
          <a:p>
            <a:pPr algn="just"/>
            <a:r>
              <a:rPr lang="en-US" sz="2000" dirty="0">
                <a:latin typeface="Calibri" panose="020F0502020204030204" pitchFamily="34" charset="0"/>
                <a:ea typeface="Calibri" panose="020F0502020204030204" pitchFamily="34" charset="0"/>
                <a:cs typeface="Calibri" panose="020F0502020204030204" pitchFamily="34" charset="0"/>
              </a:rPr>
              <a:t>BEGIN TRANSACTION ISOLATION LEVEL SERIALIZABLE;</a:t>
            </a:r>
          </a:p>
          <a:p>
            <a:pPr algn="just"/>
            <a:endParaRPr lang="en-US" sz="2000" dirty="0">
              <a:latin typeface="Calibri" panose="020F0502020204030204" pitchFamily="34" charset="0"/>
              <a:ea typeface="Calibri" panose="020F0502020204030204" pitchFamily="34" charset="0"/>
              <a:cs typeface="Calibri" panose="020F0502020204030204" pitchFamily="34" charset="0"/>
            </a:endParaRPr>
          </a:p>
          <a:p>
            <a:pPr algn="just"/>
            <a:r>
              <a:rPr lang="en-US" sz="2000" dirty="0">
                <a:latin typeface="Calibri" panose="020F0502020204030204" pitchFamily="34" charset="0"/>
                <a:ea typeface="Calibri" panose="020F0502020204030204" pitchFamily="34" charset="0"/>
                <a:cs typeface="Calibri" panose="020F0502020204030204" pitchFamily="34" charset="0"/>
              </a:rPr>
              <a:t> UPDATE accounts SET balance = balance - 50 WHERE </a:t>
            </a:r>
            <a:r>
              <a:rPr lang="en-US" sz="2000" dirty="0" err="1">
                <a:latin typeface="Calibri" panose="020F0502020204030204" pitchFamily="34" charset="0"/>
                <a:ea typeface="Calibri" panose="020F0502020204030204" pitchFamily="34" charset="0"/>
                <a:cs typeface="Calibri" panose="020F0502020204030204" pitchFamily="34" charset="0"/>
              </a:rPr>
              <a:t>account_id</a:t>
            </a:r>
            <a:r>
              <a:rPr lang="en-US" sz="2000" dirty="0">
                <a:latin typeface="Calibri" panose="020F0502020204030204" pitchFamily="34" charset="0"/>
                <a:ea typeface="Calibri" panose="020F0502020204030204" pitchFamily="34" charset="0"/>
                <a:cs typeface="Calibri" panose="020F0502020204030204" pitchFamily="34" charset="0"/>
              </a:rPr>
              <a:t> = 100; </a:t>
            </a:r>
          </a:p>
          <a:p>
            <a:pPr algn="just"/>
            <a:r>
              <a:rPr lang="en-US" sz="2000" dirty="0">
                <a:latin typeface="Calibri" panose="020F0502020204030204" pitchFamily="34" charset="0"/>
                <a:ea typeface="Calibri" panose="020F0502020204030204" pitchFamily="34" charset="0"/>
                <a:cs typeface="Calibri" panose="020F0502020204030204" pitchFamily="34" charset="0"/>
              </a:rPr>
              <a:t> UPDATE accounts SET balance = balance + 50 WHERE </a:t>
            </a:r>
            <a:r>
              <a:rPr lang="en-US" sz="2000" dirty="0" err="1">
                <a:latin typeface="Calibri" panose="020F0502020204030204" pitchFamily="34" charset="0"/>
                <a:ea typeface="Calibri" panose="020F0502020204030204" pitchFamily="34" charset="0"/>
                <a:cs typeface="Calibri" panose="020F0502020204030204" pitchFamily="34" charset="0"/>
              </a:rPr>
              <a:t>account_id</a:t>
            </a:r>
            <a:r>
              <a:rPr lang="en-US" sz="2000" dirty="0">
                <a:latin typeface="Calibri" panose="020F0502020204030204" pitchFamily="34" charset="0"/>
                <a:ea typeface="Calibri" panose="020F0502020204030204" pitchFamily="34" charset="0"/>
                <a:cs typeface="Calibri" panose="020F0502020204030204" pitchFamily="34" charset="0"/>
              </a:rPr>
              <a:t> = 200;</a:t>
            </a:r>
          </a:p>
          <a:p>
            <a:pPr algn="just"/>
            <a:endParaRPr lang="en-US" sz="2000" dirty="0">
              <a:latin typeface="Calibri" panose="020F0502020204030204" pitchFamily="34" charset="0"/>
              <a:ea typeface="Calibri" panose="020F0502020204030204" pitchFamily="34" charset="0"/>
              <a:cs typeface="Calibri" panose="020F0502020204030204" pitchFamily="34" charset="0"/>
            </a:endParaRPr>
          </a:p>
          <a:p>
            <a:pPr algn="just"/>
            <a:r>
              <a:rPr lang="en-US" sz="2000" dirty="0">
                <a:latin typeface="Calibri" panose="020F0502020204030204" pitchFamily="34" charset="0"/>
                <a:ea typeface="Calibri" panose="020F0502020204030204" pitchFamily="34" charset="0"/>
                <a:cs typeface="Calibri" panose="020F0502020204030204" pitchFamily="34" charset="0"/>
              </a:rPr>
              <a:t> COMMIT;</a:t>
            </a:r>
          </a:p>
          <a:p>
            <a:endParaRPr lang="en-IN" dirty="0"/>
          </a:p>
        </p:txBody>
      </p:sp>
      <p:sp>
        <p:nvSpPr>
          <p:cNvPr id="8" name="TextBox 7">
            <a:extLst>
              <a:ext uri="{FF2B5EF4-FFF2-40B4-BE49-F238E27FC236}">
                <a16:creationId xmlns:a16="http://schemas.microsoft.com/office/drawing/2014/main" id="{8754C659-430C-BB88-7C9C-35BB8EF47F4A}"/>
              </a:ext>
            </a:extLst>
          </p:cNvPr>
          <p:cNvSpPr txBox="1"/>
          <p:nvPr/>
        </p:nvSpPr>
        <p:spPr>
          <a:xfrm>
            <a:off x="7796981" y="4168877"/>
            <a:ext cx="3962399" cy="1246495"/>
          </a:xfrm>
          <a:prstGeom prst="rect">
            <a:avLst/>
          </a:prstGeom>
          <a:noFill/>
        </p:spPr>
        <p:txBody>
          <a:bodyPr wrap="square" rtlCol="0">
            <a:spAutoFit/>
          </a:bodyPr>
          <a:lstStyle/>
          <a:p>
            <a:r>
              <a:rPr lang="en-US" sz="2500" dirty="0">
                <a:latin typeface="Calibri" panose="020F0502020204030204" pitchFamily="34" charset="0"/>
                <a:ea typeface="Calibri" panose="020F0502020204030204" pitchFamily="34" charset="0"/>
                <a:cs typeface="Calibri" panose="020F0502020204030204" pitchFamily="34" charset="0"/>
              </a:rPr>
              <a:t>Output:</a:t>
            </a:r>
          </a:p>
          <a:p>
            <a:r>
              <a:rPr lang="en-US" sz="2500" dirty="0">
                <a:latin typeface="Calibri" panose="020F0502020204030204" pitchFamily="34" charset="0"/>
                <a:ea typeface="Calibri" panose="020F0502020204030204" pitchFamily="34" charset="0"/>
                <a:cs typeface="Calibri" panose="020F0502020204030204" pitchFamily="34" charset="0"/>
              </a:rPr>
              <a:t>Account 1 : 50</a:t>
            </a:r>
          </a:p>
          <a:p>
            <a:r>
              <a:rPr lang="en-US" sz="2500" dirty="0">
                <a:latin typeface="Calibri" panose="020F0502020204030204" pitchFamily="34" charset="0"/>
                <a:ea typeface="Calibri" panose="020F0502020204030204" pitchFamily="34" charset="0"/>
                <a:cs typeface="Calibri" panose="020F0502020204030204" pitchFamily="34" charset="0"/>
              </a:rPr>
              <a:t>Account 2 : 250</a:t>
            </a:r>
            <a:endParaRPr lang="en-IN" sz="2500" dirty="0">
              <a:latin typeface="Calibri" panose="020F0502020204030204" pitchFamily="34" charset="0"/>
              <a:ea typeface="Calibri" panose="020F0502020204030204" pitchFamily="34" charset="0"/>
              <a:cs typeface="Calibri" panose="020F0502020204030204" pitchFamily="34" charset="0"/>
            </a:endParaRPr>
          </a:p>
        </p:txBody>
      </p:sp>
      <p:pic>
        <p:nvPicPr>
          <p:cNvPr id="4" name="Audio 3">
            <a:hlinkClick r:id="" action="ppaction://media"/>
            <a:extLst>
              <a:ext uri="{FF2B5EF4-FFF2-40B4-BE49-F238E27FC236}">
                <a16:creationId xmlns:a16="http://schemas.microsoft.com/office/drawing/2014/main" id="{04CB68A0-3521-CD86-5658-AFC4691B126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595523201"/>
      </p:ext>
    </p:extLst>
  </p:cSld>
  <p:clrMapOvr>
    <a:masterClrMapping/>
  </p:clrMapOvr>
  <mc:AlternateContent xmlns:mc="http://schemas.openxmlformats.org/markup-compatibility/2006">
    <mc:Choice xmlns:p14="http://schemas.microsoft.com/office/powerpoint/2010/main" Requires="p14">
      <p:transition spd="slow" p14:dur="2000" advTm="24514"/>
    </mc:Choice>
    <mc:Fallback>
      <p:transition spd="slow" advTm="24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96C8BAE-C752-66DF-35E7-35F176E930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8645" y="1525508"/>
            <a:ext cx="7074709" cy="4101949"/>
          </a:xfrm>
          <a:prstGeom prst="rect">
            <a:avLst/>
          </a:prstGeom>
        </p:spPr>
      </p:pic>
      <p:pic>
        <p:nvPicPr>
          <p:cNvPr id="5" name="Audio 4">
            <a:hlinkClick r:id="" action="ppaction://media"/>
            <a:extLst>
              <a:ext uri="{FF2B5EF4-FFF2-40B4-BE49-F238E27FC236}">
                <a16:creationId xmlns:a16="http://schemas.microsoft.com/office/drawing/2014/main" id="{E2C2AEFC-46F6-4100-D64C-9665CCC702F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569128193"/>
      </p:ext>
    </p:extLst>
  </p:cSld>
  <p:clrMapOvr>
    <a:masterClrMapping/>
  </p:clrMapOvr>
  <mc:AlternateContent xmlns:mc="http://schemas.openxmlformats.org/markup-compatibility/2006">
    <mc:Choice xmlns:p14="http://schemas.microsoft.com/office/powerpoint/2010/main" Requires="p14">
      <p:transition spd="slow" p14:dur="2000" advTm="27802"/>
    </mc:Choice>
    <mc:Fallback>
      <p:transition spd="slow" advTm="27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E57AD-1D32-B303-E2DC-EBE48B9EFE8D}"/>
              </a:ext>
            </a:extLst>
          </p:cNvPr>
          <p:cNvSpPr>
            <a:spLocks noGrp="1"/>
          </p:cNvSpPr>
          <p:nvPr>
            <p:ph type="title"/>
          </p:nvPr>
        </p:nvSpPr>
        <p:spPr/>
        <p:txBody>
          <a:bodyPr>
            <a:normAutofit/>
          </a:bodyPr>
          <a:lstStyle/>
          <a:p>
            <a:r>
              <a:rPr lang="en-US" sz="4500" dirty="0">
                <a:latin typeface="Calibri" panose="020F0502020204030204" pitchFamily="34" charset="0"/>
                <a:ea typeface="Calibri" panose="020F0502020204030204" pitchFamily="34" charset="0"/>
                <a:cs typeface="Calibri" panose="020F0502020204030204" pitchFamily="34" charset="0"/>
              </a:rPr>
              <a:t>                           conclusion				</a:t>
            </a:r>
            <a:endParaRPr lang="en-IN" sz="4500" dirty="0">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D80452FB-128F-A71A-34D7-F42ED6B2076A}"/>
              </a:ext>
            </a:extLst>
          </p:cNvPr>
          <p:cNvSpPr txBox="1"/>
          <p:nvPr/>
        </p:nvSpPr>
        <p:spPr>
          <a:xfrm>
            <a:off x="1406014" y="2171614"/>
            <a:ext cx="9271818" cy="1938992"/>
          </a:xfrm>
          <a:prstGeom prst="rect">
            <a:avLst/>
          </a:prstGeom>
          <a:noFill/>
        </p:spPr>
        <p:txBody>
          <a:bodyPr wrap="square" rtlCol="0">
            <a:spAutoFit/>
          </a:bodyPr>
          <a:lstStyle/>
          <a:p>
            <a:pPr marL="0" indent="0" algn="just">
              <a:buNone/>
            </a:pPr>
            <a:r>
              <a:rPr lang="en-US" sz="2000" dirty="0">
                <a:latin typeface="Calibri" panose="020F0502020204030204" pitchFamily="34" charset="0"/>
                <a:ea typeface="Calibri" panose="020F0502020204030204" pitchFamily="34" charset="0"/>
                <a:cs typeface="Calibri" panose="020F0502020204030204" pitchFamily="34" charset="0"/>
              </a:rPr>
              <a:t>It offers the highest level of isolation among different transactions .However, this level of isolation comes with A cost in terms of performance due to increased concurrency control mechanisms, such as locking. Therefore, while serializable isolation guarantees the integrity of data, it's essential to weigh its benefits against the potential impact on system performance and scalability, and consider it judiciously based on the specific requirements and characteristics of the application.</a:t>
            </a:r>
          </a:p>
        </p:txBody>
      </p:sp>
      <p:pic>
        <p:nvPicPr>
          <p:cNvPr id="3" name="Audio 2">
            <a:hlinkClick r:id="" action="ppaction://media"/>
            <a:extLst>
              <a:ext uri="{FF2B5EF4-FFF2-40B4-BE49-F238E27FC236}">
                <a16:creationId xmlns:a16="http://schemas.microsoft.com/office/drawing/2014/main" id="{0D05EBAF-28A5-6261-53F2-B7E5B5AF808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237380100"/>
      </p:ext>
    </p:extLst>
  </p:cSld>
  <p:clrMapOvr>
    <a:masterClrMapping/>
  </p:clrMapOvr>
  <mc:AlternateContent xmlns:mc="http://schemas.openxmlformats.org/markup-compatibility/2006">
    <mc:Choice xmlns:p14="http://schemas.microsoft.com/office/powerpoint/2010/main" Requires="p14">
      <p:transition spd="slow" p14:dur="2000" advTm="21635"/>
    </mc:Choice>
    <mc:Fallback>
      <p:transition spd="slow" advTm="216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1C99A47-CDD2-2BB4-029D-E17B9410900A}"/>
              </a:ext>
            </a:extLst>
          </p:cNvPr>
          <p:cNvPicPr>
            <a:picLocks noChangeAspect="1"/>
          </p:cNvPicPr>
          <p:nvPr/>
        </p:nvPicPr>
        <p:blipFill>
          <a:blip r:embed="rId4"/>
          <a:stretch>
            <a:fillRect/>
          </a:stretch>
        </p:blipFill>
        <p:spPr>
          <a:xfrm>
            <a:off x="2123767" y="1054509"/>
            <a:ext cx="7728156" cy="4822609"/>
          </a:xfrm>
          <a:prstGeom prst="rect">
            <a:avLst/>
          </a:prstGeom>
        </p:spPr>
      </p:pic>
      <p:pic>
        <p:nvPicPr>
          <p:cNvPr id="2" name="Audio 1">
            <a:hlinkClick r:id="" action="ppaction://media"/>
            <a:extLst>
              <a:ext uri="{FF2B5EF4-FFF2-40B4-BE49-F238E27FC236}">
                <a16:creationId xmlns:a16="http://schemas.microsoft.com/office/drawing/2014/main" id="{962ADADE-8F17-419F-0F04-216BF23F97C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62704" t="-125896" r="-262704" b="-125896"/>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4217951"/>
      </p:ext>
    </p:extLst>
  </p:cSld>
  <p:clrMapOvr>
    <a:masterClrMapping/>
  </p:clrMapOvr>
  <mc:AlternateContent xmlns:mc="http://schemas.openxmlformats.org/markup-compatibility/2006">
    <mc:Choice xmlns:p14="http://schemas.microsoft.com/office/powerpoint/2010/main" Requires="p14">
      <p:transition spd="slow" p14:dur="2000" advTm="2293"/>
    </mc:Choice>
    <mc:Fallback>
      <p:transition spd="slow" advTm="2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27537E"/>
      </a:dk2>
      <a:lt2>
        <a:srgbClr val="AABED7"/>
      </a:lt2>
      <a:accent1>
        <a:srgbClr val="E34B7A"/>
      </a:accent1>
      <a:accent2>
        <a:srgbClr val="AC339A"/>
      </a:accent2>
      <a:accent3>
        <a:srgbClr val="6953B7"/>
      </a:accent3>
      <a:accent4>
        <a:srgbClr val="1D7EAB"/>
      </a:accent4>
      <a:accent5>
        <a:srgbClr val="43AFD6"/>
      </a:accent5>
      <a:accent6>
        <a:srgbClr val="DE85E1"/>
      </a:accent6>
      <a:hlink>
        <a:srgbClr val="ED87A6"/>
      </a:hlink>
      <a:folHlink>
        <a:srgbClr val="C99EAC"/>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C71B277C-C29A-4BA0-A7BA-43502DF21AB3}"/>
    </a:ext>
  </a:extLst>
</a:theme>
</file>

<file path=docProps/app.xml><?xml version="1.0" encoding="utf-8"?>
<Properties xmlns="http://schemas.openxmlformats.org/officeDocument/2006/extended-properties" xmlns:vt="http://schemas.openxmlformats.org/officeDocument/2006/docPropsVTypes">
  <Template>Droplet</Template>
  <TotalTime>230</TotalTime>
  <Words>213</Words>
  <Application>Microsoft Office PowerPoint</Application>
  <PresentationFormat>Widescreen</PresentationFormat>
  <Paragraphs>22</Paragraphs>
  <Slides>7</Slides>
  <Notes>0</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Tw Cen MT</vt:lpstr>
      <vt:lpstr>Droplet</vt:lpstr>
      <vt:lpstr>Serializable isolation level in sql</vt:lpstr>
      <vt:lpstr>PowerPoint Presentation</vt:lpstr>
      <vt:lpstr>Significance</vt:lpstr>
      <vt:lpstr>example</vt:lpstr>
      <vt:lpstr>PowerPoint Presentation</vt:lpstr>
      <vt:lpstr>                           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kct teja</dc:creator>
  <cp:lastModifiedBy>kct teja</cp:lastModifiedBy>
  <cp:revision>9</cp:revision>
  <dcterms:created xsi:type="dcterms:W3CDTF">2024-06-12T13:44:50Z</dcterms:created>
  <dcterms:modified xsi:type="dcterms:W3CDTF">2024-06-14T09:18:06Z</dcterms:modified>
</cp:coreProperties>
</file>

<file path=docProps/thumbnail.jpeg>
</file>